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63" r:id="rId5"/>
    <p:sldId id="258" r:id="rId6"/>
    <p:sldId id="257" r:id="rId7"/>
    <p:sldId id="264" r:id="rId8"/>
    <p:sldId id="260" r:id="rId9"/>
    <p:sldId id="265" r:id="rId10"/>
    <p:sldId id="266" r:id="rId11"/>
    <p:sldId id="269" r:id="rId12"/>
    <p:sldId id="267" r:id="rId13"/>
    <p:sldId id="268" r:id="rId14"/>
    <p:sldId id="270" r:id="rId15"/>
    <p:sldId id="271" r:id="rId16"/>
    <p:sldId id="273" r:id="rId17"/>
    <p:sldId id="262" r:id="rId18"/>
    <p:sldId id="27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5.png>
</file>

<file path=ppt/media/image16.jpeg>
</file>

<file path=ppt/media/image17.png>
</file>

<file path=ppt/media/image18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412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50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821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493435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6558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4804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5231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263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215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355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567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853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04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4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870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670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961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F9477CC-F34B-4D6A-8A25-55BCB3858AFE}" type="datetimeFigureOut">
              <a:rPr lang="en-US" smtClean="0"/>
              <a:t>11/6/2018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434AD-AB75-4AF2-B2DD-046F9857D1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4648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fehacker.com.au/2011/02/shazam-vs-soundhound-battle-of-the-mobile-song-id-services/" TargetMode="External"/><Relationship Id="rId3" Type="http://schemas.openxmlformats.org/officeDocument/2006/relationships/hyperlink" Target="https://www.windowscentral.com/how-edit-music-metadata-information-windows-10" TargetMode="External"/><Relationship Id="rId7" Type="http://schemas.openxmlformats.org/officeDocument/2006/relationships/hyperlink" Target="https://www.speech.kth.se/~giampi/auditoryscales/" TargetMode="External"/><Relationship Id="rId2" Type="http://schemas.openxmlformats.org/officeDocument/2006/relationships/hyperlink" Target="http://josephrheeanalysis-blog.tumblr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edium.com/s/story/spotifys-discover-weekly-how-machine-learning-finds-your-new-music-19a41ab76efe" TargetMode="External"/><Relationship Id="rId5" Type="http://schemas.openxmlformats.org/officeDocument/2006/relationships/hyperlink" Target="http://turbulence.org/Works/song/" TargetMode="External"/><Relationship Id="rId4" Type="http://schemas.openxmlformats.org/officeDocument/2006/relationships/hyperlink" Target="https://www.youtube.com/watch?v=0WjpeaqLXwc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Music Data Mining</a:t>
            </a:r>
            <a:br>
              <a:rPr lang="en-US" dirty="0" smtClean="0"/>
            </a:br>
            <a:r>
              <a:rPr lang="en-US" sz="4000" dirty="0" smtClean="0"/>
              <a:t>Finding Structure in Song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Nicholas Landry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24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Harmonic Features: STFT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020050" y="6324600"/>
            <a:ext cx="2544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Sample of Jazz Music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24000" y="6324600"/>
            <a:ext cx="2635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Sample of Rock Music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200150" y="1285875"/>
            <a:ext cx="65181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STFT Computes the FFT at each sample frame in the song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007" y="2015172"/>
            <a:ext cx="5731094" cy="430942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61" y="2015172"/>
            <a:ext cx="5731094" cy="4309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37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3158" y="1055205"/>
            <a:ext cx="3644401" cy="2740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808" y="147918"/>
            <a:ext cx="9404723" cy="1400530"/>
          </a:xfrm>
        </p:spPr>
        <p:txBody>
          <a:bodyPr/>
          <a:lstStyle/>
          <a:p>
            <a:r>
              <a:rPr lang="en-US" dirty="0" smtClean="0"/>
              <a:t>What are MFCCs?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7776" y="1053319"/>
            <a:ext cx="3646910" cy="27422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8586" y="3925250"/>
            <a:ext cx="3646910" cy="274225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2124" y="3925250"/>
            <a:ext cx="3646910" cy="2742250"/>
          </a:xfrm>
          <a:prstGeom prst="rect">
            <a:avLst/>
          </a:prstGeom>
        </p:spPr>
      </p:pic>
      <p:cxnSp>
        <p:nvCxnSpPr>
          <p:cNvPr id="11" name="Straight Arrow Connector 10"/>
          <p:cNvCxnSpPr>
            <a:stCxn id="9" idx="3"/>
            <a:endCxn id="10" idx="1"/>
          </p:cNvCxnSpPr>
          <p:nvPr/>
        </p:nvCxnSpPr>
        <p:spPr>
          <a:xfrm>
            <a:off x="5265496" y="5296375"/>
            <a:ext cx="2026628" cy="0"/>
          </a:xfrm>
          <a:prstGeom prst="straightConnector1">
            <a:avLst/>
          </a:prstGeom>
          <a:ln w="63500">
            <a:solidFill>
              <a:schemeClr val="accent1">
                <a:lumMod val="75000"/>
              </a:schemeClr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5265495" y="4280712"/>
            <a:ext cx="20266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Discrete Cosine Transform</a:t>
            </a:r>
            <a:endParaRPr lang="en-US" sz="2000" dirty="0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14" y="1053319"/>
            <a:ext cx="3646910" cy="2742250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3442041" y="2363150"/>
            <a:ext cx="979849" cy="950"/>
          </a:xfrm>
          <a:prstGeom prst="straightConnector1">
            <a:avLst/>
          </a:prstGeom>
          <a:ln w="63500">
            <a:solidFill>
              <a:schemeClr val="accent1">
                <a:lumMod val="75000"/>
              </a:schemeClr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7743825" y="2363150"/>
            <a:ext cx="923925" cy="0"/>
          </a:xfrm>
          <a:prstGeom prst="straightConnector1">
            <a:avLst/>
          </a:prstGeom>
          <a:ln w="63500">
            <a:solidFill>
              <a:schemeClr val="accent1">
                <a:lumMod val="75000"/>
              </a:schemeClr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176238" y="5287325"/>
            <a:ext cx="1610436" cy="0"/>
          </a:xfrm>
          <a:prstGeom prst="straightConnector1">
            <a:avLst/>
          </a:prstGeom>
          <a:ln w="63500">
            <a:solidFill>
              <a:schemeClr val="accent1">
                <a:lumMod val="75000"/>
              </a:schemeClr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-239955" y="4788543"/>
            <a:ext cx="20266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Log of FFT</a:t>
            </a:r>
            <a:endParaRPr lang="en-US" sz="2000" dirty="0"/>
          </a:p>
        </p:txBody>
      </p:sp>
      <p:sp>
        <p:nvSpPr>
          <p:cNvPr id="32" name="TextBox 31"/>
          <p:cNvSpPr txBox="1"/>
          <p:nvPr/>
        </p:nvSpPr>
        <p:spPr>
          <a:xfrm>
            <a:off x="552786" y="1269038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1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824349" y="1261827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chemeClr val="accent1">
                    <a:lumMod val="75000"/>
                  </a:schemeClr>
                </a:solidFill>
              </a:rPr>
              <a:t>2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9115579" y="1225282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3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195449" y="5662377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4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84531" y="5748102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chemeClr val="accent1">
                    <a:lumMod val="75000"/>
                  </a:schemeClr>
                </a:solidFill>
              </a:rPr>
              <a:t>5</a:t>
            </a:r>
            <a:endParaRPr lang="en-US" sz="3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9755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Harmonic Features: MFCCs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37" y="1719593"/>
            <a:ext cx="5794836" cy="435735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175" y="1719593"/>
            <a:ext cx="5794837" cy="43573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54926" y="6139543"/>
            <a:ext cx="1516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Rock Genre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370898" y="6139543"/>
            <a:ext cx="1425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Jazz Genre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7088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Applications of Machine Learning: K-Means Clustering or EM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673" y="2017156"/>
            <a:ext cx="5572201" cy="418994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625" y="2017156"/>
            <a:ext cx="5563782" cy="4183619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3819524" y="2828924"/>
            <a:ext cx="1285875" cy="1781175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3420962" y="4324322"/>
            <a:ext cx="398562" cy="866804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832682">
            <a:off x="9440774" y="3065033"/>
            <a:ext cx="711759" cy="2710141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8203303">
            <a:off x="7967090" y="2416494"/>
            <a:ext cx="261545" cy="1541577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823119" y="4324322"/>
            <a:ext cx="398562" cy="866804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2334368" y="4449720"/>
            <a:ext cx="399930" cy="866804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105399" y="6306622"/>
            <a:ext cx="2759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**From the Rock Genre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230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the Latin-Jazz Genre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23" y="1588624"/>
            <a:ext cx="5667451" cy="42615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024" y="1588625"/>
            <a:ext cx="5667451" cy="426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32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Neo-Classical Genre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024" y="1617199"/>
            <a:ext cx="5429251" cy="40824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2700" y="1617199"/>
            <a:ext cx="5429250" cy="4082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2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Analyzing music similarity is a broad topic (and subjective) because it is dependent on perception of listeners</a:t>
            </a:r>
          </a:p>
          <a:p>
            <a:r>
              <a:rPr lang="en-US" dirty="0" smtClean="0"/>
              <a:t>Can analyze an audio file many different ways</a:t>
            </a:r>
          </a:p>
          <a:p>
            <a:r>
              <a:rPr lang="en-US" dirty="0" smtClean="0"/>
              <a:t>Can compare two songs using the clusters described by their MFCCs</a:t>
            </a:r>
            <a:endParaRPr lang="en-US" dirty="0"/>
          </a:p>
          <a:p>
            <a:r>
              <a:rPr lang="en-US" dirty="0" smtClean="0"/>
              <a:t>Discussed general tools as a foundation for music comparison when comparing salient features</a:t>
            </a:r>
          </a:p>
        </p:txBody>
      </p:sp>
    </p:spTree>
    <p:extLst>
      <p:ext uri="{BB962C8B-B14F-4D97-AF65-F5344CB8AC3E}">
        <p14:creationId xmlns:p14="http://schemas.microsoft.com/office/powerpoint/2010/main" val="25419624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http://josephrheeanalysis-blog.tumblr.com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www.windowscentral.com/how-edit-music-metadata-information-windows-10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www.youtube.com/watch?v=0WjpeaqLXwc</a:t>
            </a:r>
            <a:endParaRPr lang="en-US" dirty="0" smtClean="0"/>
          </a:p>
          <a:p>
            <a:r>
              <a:rPr lang="en-US" dirty="0">
                <a:hlinkClick r:id="rId5"/>
              </a:rPr>
              <a:t>http://turbulence.org/Works/song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smtClean="0">
                <a:hlinkClick r:id="rId6"/>
              </a:rPr>
              <a:t>medium.com/s/story/spotifys-discover-weekly-how-machine-learning-finds-your-new-music-19a41ab76efe</a:t>
            </a:r>
            <a:endParaRPr lang="en-US" dirty="0" smtClean="0"/>
          </a:p>
          <a:p>
            <a:r>
              <a:rPr lang="en-US" dirty="0">
                <a:hlinkClick r:id="rId7"/>
              </a:rPr>
              <a:t>https://www.speech.kth.se/~giampi/auditoryscales</a:t>
            </a:r>
            <a:r>
              <a:rPr lang="en-US" dirty="0" smtClean="0">
                <a:hlinkClick r:id="rId7"/>
              </a:rPr>
              <a:t>/</a:t>
            </a:r>
            <a:endParaRPr lang="en-US" dirty="0" smtClean="0"/>
          </a:p>
          <a:p>
            <a:r>
              <a:rPr lang="en-US" dirty="0">
                <a:hlinkClick r:id="rId8"/>
              </a:rPr>
              <a:t>https://www.lifehacker.com.au/2011/02/shazam-vs-soundhound-battle-of-the-mobile-song-id-services</a:t>
            </a:r>
            <a:r>
              <a:rPr lang="en-US" dirty="0" smtClean="0">
                <a:hlinkClick r:id="rId8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803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4100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Collaboration with </a:t>
            </a:r>
            <a:r>
              <a:rPr lang="en-US" dirty="0"/>
              <a:t>Nature, Environment, Science &amp; </a:t>
            </a:r>
            <a:r>
              <a:rPr lang="en-US" dirty="0" smtClean="0"/>
              <a:t>Technology (NEST) </a:t>
            </a:r>
            <a:r>
              <a:rPr lang="en-US" dirty="0"/>
              <a:t>S</a:t>
            </a:r>
            <a:r>
              <a:rPr lang="en-US" dirty="0" smtClean="0"/>
              <a:t>tudio </a:t>
            </a:r>
            <a:r>
              <a:rPr lang="en-US" dirty="0" smtClean="0"/>
              <a:t>for the Arts</a:t>
            </a:r>
          </a:p>
          <a:p>
            <a:r>
              <a:rPr lang="en-US" dirty="0" smtClean="0"/>
              <a:t>Answering the question, “Music has many auditory structural components – can we visualize these through sculpture or image in a way that ‘makes sense?’”</a:t>
            </a:r>
          </a:p>
          <a:p>
            <a:r>
              <a:rPr lang="en-US" dirty="0" smtClean="0"/>
              <a:t>No new research – simply exploring what is out there.</a:t>
            </a:r>
          </a:p>
          <a:p>
            <a:r>
              <a:rPr lang="en-US" dirty="0" smtClean="0"/>
              <a:t>Major Books used :</a:t>
            </a:r>
          </a:p>
          <a:p>
            <a:pPr lvl="1"/>
            <a:r>
              <a:rPr lang="en-US" dirty="0" smtClean="0"/>
              <a:t>“Music Data Mining” edited by Li, </a:t>
            </a:r>
            <a:r>
              <a:rPr lang="en-US" dirty="0" err="1" smtClean="0"/>
              <a:t>Ogihara</a:t>
            </a:r>
            <a:r>
              <a:rPr lang="en-US" dirty="0" smtClean="0"/>
              <a:t>, </a:t>
            </a:r>
            <a:r>
              <a:rPr lang="en-US" dirty="0" err="1" smtClean="0"/>
              <a:t>Tzanetakis</a:t>
            </a:r>
            <a:endParaRPr lang="en-US" dirty="0" smtClean="0"/>
          </a:p>
          <a:p>
            <a:pPr lvl="1"/>
            <a:r>
              <a:rPr lang="en-US" dirty="0" smtClean="0"/>
              <a:t>“Music Similarity and Retrieval” by Knees and </a:t>
            </a:r>
            <a:r>
              <a:rPr lang="en-US" dirty="0" err="1" smtClean="0"/>
              <a:t>Schedl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2102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 for Music Information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46111" y="4750497"/>
            <a:ext cx="1741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CD/Vinyl/MP3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196839" y="5002234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Audio File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22674" y="1452489"/>
            <a:ext cx="18277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Album Artwork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025368" y="2561230"/>
            <a:ext cx="2475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Societal Implications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96327" y="1267823"/>
            <a:ext cx="2733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Perception of the Artist</a:t>
            </a:r>
            <a:endParaRPr lang="en-US" dirty="0"/>
          </a:p>
        </p:txBody>
      </p:sp>
      <p:pic>
        <p:nvPicPr>
          <p:cNvPr id="1026" name="Picture 2" descr="Image result for beatles abbey roa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3642" y="1805629"/>
            <a:ext cx="2720432" cy="2720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375" y="5371566"/>
            <a:ext cx="10601325" cy="1362075"/>
          </a:xfrm>
          <a:prstGeom prst="rect">
            <a:avLst/>
          </a:prstGeom>
        </p:spPr>
      </p:pic>
      <p:pic>
        <p:nvPicPr>
          <p:cNvPr id="1028" name="Picture 4" descr="Image result for song metadat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0" t="6382" r="19527" b="11488"/>
          <a:stretch/>
        </p:blipFill>
        <p:spPr bwMode="auto">
          <a:xfrm>
            <a:off x="496767" y="1841103"/>
            <a:ext cx="3320832" cy="2758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496767" y="1366322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Meta-Data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63261" y="1622227"/>
            <a:ext cx="4613366" cy="748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95771" y="2866345"/>
            <a:ext cx="3673890" cy="2066563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734375" y="5371566"/>
            <a:ext cx="10601325" cy="136207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734375" y="5444730"/>
            <a:ext cx="2502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Bohemian Rhapsody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847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Music Similarity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34103" y="4519108"/>
            <a:ext cx="1943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Network-Based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904326" y="1579237"/>
            <a:ext cx="1803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Song Structure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682564" y="1394571"/>
            <a:ext cx="1350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Waveform</a:t>
            </a:r>
            <a:endParaRPr lang="en-US" dirty="0"/>
          </a:p>
        </p:txBody>
      </p:sp>
      <p:pic>
        <p:nvPicPr>
          <p:cNvPr id="2050" name="Picture 2" descr="https://cdn-images-1.medium.com/max/1250/1*cs6FT4dt3sujiauIKF_HY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0594" y="4847211"/>
            <a:ext cx="3850177" cy="1738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70" y="3865382"/>
            <a:ext cx="4771739" cy="28062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5296" y="1948569"/>
            <a:ext cx="6461761" cy="192719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0" y="3496050"/>
            <a:ext cx="5062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Schematic of Spotify Similarity Computation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211" y="1751923"/>
            <a:ext cx="3536023" cy="165478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634446" y="1948569"/>
            <a:ext cx="31454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Bach: Goldberg Variations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25211" y="1751923"/>
            <a:ext cx="3536023" cy="1654782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2414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companies that compute music similarity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775892" y="1946206"/>
            <a:ext cx="23069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 smtClean="0"/>
              <a:t>Shazam</a:t>
            </a:r>
            <a:endParaRPr lang="en-US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 smtClean="0"/>
              <a:t>SoundHound</a:t>
            </a:r>
            <a:endParaRPr lang="en-US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smtClean="0"/>
              <a:t>Spotify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111945" y="1853248"/>
            <a:ext cx="20281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Basic Schematic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0012" y="2222580"/>
            <a:ext cx="6096000" cy="34385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7383" y="5765074"/>
            <a:ext cx="119046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 reviews of </a:t>
            </a:r>
            <a:r>
              <a:rPr lang="en-US" dirty="0" err="1" smtClean="0"/>
              <a:t>SoundHound</a:t>
            </a:r>
            <a:r>
              <a:rPr lang="en-US" dirty="0" smtClean="0"/>
              <a:t> vs. </a:t>
            </a:r>
            <a:r>
              <a:rPr lang="en-US" dirty="0" err="1" smtClean="0"/>
              <a:t>Shazam</a:t>
            </a:r>
            <a:r>
              <a:rPr lang="en-US" dirty="0" smtClean="0"/>
              <a:t>, some majors themes: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Deals well with background white noise, but terrible with background conversation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The closer to the music source the better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5000626" y="2858730"/>
            <a:ext cx="2590800" cy="1179870"/>
          </a:xfrm>
          <a:prstGeom prst="ellipse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126004" y="3941842"/>
            <a:ext cx="838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chemeClr val="accent1">
                    <a:lumMod val="75000"/>
                  </a:schemeClr>
                </a:solidFill>
              </a:rPr>
              <a:t>?</a:t>
            </a:r>
            <a:endParaRPr lang="en-US" sz="6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7520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music similarity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111" y="1317920"/>
            <a:ext cx="3868739" cy="4969668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886" y="1249729"/>
            <a:ext cx="4432889" cy="3093482"/>
          </a:xfrm>
          <a:prstGeom prst="rect">
            <a:avLst/>
          </a:prstGeom>
          <a:ln w="38100">
            <a:solidFill>
              <a:schemeClr val="accent1"/>
            </a:solidFill>
          </a:ln>
        </p:spPr>
      </p:pic>
      <p:sp>
        <p:nvSpPr>
          <p:cNvPr id="8" name="Oval 7"/>
          <p:cNvSpPr/>
          <p:nvPr/>
        </p:nvSpPr>
        <p:spPr>
          <a:xfrm>
            <a:off x="1152525" y="3739692"/>
            <a:ext cx="781050" cy="643772"/>
          </a:xfrm>
          <a:prstGeom prst="ellipse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endCxn id="8" idx="0"/>
          </p:cNvCxnSpPr>
          <p:nvPr/>
        </p:nvCxnSpPr>
        <p:spPr>
          <a:xfrm flipH="1">
            <a:off x="1543050" y="1249729"/>
            <a:ext cx="4914836" cy="248996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8" idx="4"/>
          </p:cNvCxnSpPr>
          <p:nvPr/>
        </p:nvCxnSpPr>
        <p:spPr>
          <a:xfrm flipV="1">
            <a:off x="1543050" y="4343211"/>
            <a:ext cx="4914836" cy="4025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7492310" y="4449968"/>
            <a:ext cx="42120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Everynoise.com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939245" y="4946730"/>
            <a:ext cx="59200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dirty="0" smtClean="0"/>
              <a:t>“an </a:t>
            </a:r>
            <a:r>
              <a:rPr lang="en-US" dirty="0"/>
              <a:t>ongoing attempt at an algorithmically-generated, readability-adjusted scatter-plot of the musical genre-space, based on data tracked and analyzed for 2,250 genres by Spotify as of </a:t>
            </a:r>
            <a:r>
              <a:rPr lang="en-US" dirty="0" smtClean="0"/>
              <a:t>2018-11-02”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1546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Different Ways to Analyze a Waveform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Statistical Properties of signal</a:t>
            </a:r>
          </a:p>
          <a:p>
            <a:pPr lvl="1"/>
            <a:r>
              <a:rPr lang="en-US" dirty="0" smtClean="0"/>
              <a:t>Zero Crossing Rate (Percussion and Noise)</a:t>
            </a:r>
          </a:p>
          <a:p>
            <a:pPr lvl="1"/>
            <a:r>
              <a:rPr lang="en-US" dirty="0" smtClean="0"/>
              <a:t>RMS Energy (Sound Intensity)</a:t>
            </a:r>
          </a:p>
          <a:p>
            <a:pPr lvl="1"/>
            <a:r>
              <a:rPr lang="en-US" dirty="0" smtClean="0"/>
              <a:t>Spectral Centroid (Brightness/Timbre)</a:t>
            </a:r>
          </a:p>
          <a:p>
            <a:pPr lvl="1"/>
            <a:r>
              <a:rPr lang="en-US" dirty="0" smtClean="0"/>
              <a:t>Band Energy Ratio (Speech vs. Music)</a:t>
            </a:r>
          </a:p>
          <a:p>
            <a:pPr lvl="1"/>
            <a:r>
              <a:rPr lang="en-US" dirty="0" smtClean="0"/>
              <a:t>Spectral Flux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tc.</a:t>
            </a:r>
          </a:p>
          <a:p>
            <a:r>
              <a:rPr lang="en-US" dirty="0" smtClean="0"/>
              <a:t>Harmonic Properties</a:t>
            </a:r>
          </a:p>
          <a:p>
            <a:pPr lvl="1"/>
            <a:r>
              <a:rPr lang="en-US" dirty="0" smtClean="0"/>
              <a:t>FFT (Converting Time Domain to Frequency Domain)</a:t>
            </a:r>
          </a:p>
          <a:p>
            <a:pPr lvl="1"/>
            <a:r>
              <a:rPr lang="en-US" dirty="0" smtClean="0"/>
              <a:t>STFT (Distribution of frequencies at each instant in a song (short sample))</a:t>
            </a:r>
          </a:p>
          <a:p>
            <a:pPr lvl="1"/>
            <a:r>
              <a:rPr lang="en-US" dirty="0" smtClean="0"/>
              <a:t>MFCCs</a:t>
            </a:r>
          </a:p>
          <a:p>
            <a:pPr lvl="1"/>
            <a:endParaRPr lang="en-US" dirty="0"/>
          </a:p>
        </p:txBody>
      </p:sp>
      <p:sp>
        <p:nvSpPr>
          <p:cNvPr id="5" name="AutoShape 4" descr="Image result for zero crossing rate"/>
          <p:cNvSpPr>
            <a:spLocks noChangeAspect="1" noChangeArrowheads="1"/>
          </p:cNvSpPr>
          <p:nvPr/>
        </p:nvSpPr>
        <p:spPr bwMode="auto">
          <a:xfrm>
            <a:off x="155574" y="-144463"/>
            <a:ext cx="3136265" cy="3136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417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Harmonic Analysis</a:t>
            </a:r>
            <a:endParaRPr lang="en-US" dirty="0"/>
          </a:p>
        </p:txBody>
      </p:sp>
      <p:pic>
        <p:nvPicPr>
          <p:cNvPr id="2050" name="Picture 2" descr="Image result for hamming filte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1" t="6077" r="9144" b="17511"/>
          <a:stretch/>
        </p:blipFill>
        <p:spPr bwMode="auto">
          <a:xfrm>
            <a:off x="6689661" y="5124293"/>
            <a:ext cx="2870326" cy="1657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17" r="7966"/>
          <a:stretch/>
        </p:blipFill>
        <p:spPr>
          <a:xfrm>
            <a:off x="298746" y="1236141"/>
            <a:ext cx="11538380" cy="3823621"/>
          </a:xfrm>
          <a:prstGeom prst="rect">
            <a:avLst/>
          </a:prstGeom>
        </p:spPr>
      </p:pic>
      <p:sp>
        <p:nvSpPr>
          <p:cNvPr id="6" name="Right Brace 5"/>
          <p:cNvSpPr/>
          <p:nvPr/>
        </p:nvSpPr>
        <p:spPr>
          <a:xfrm rot="5400000">
            <a:off x="1713546" y="3294698"/>
            <a:ext cx="563882" cy="1971675"/>
          </a:xfrm>
          <a:prstGeom prst="rightBrace">
            <a:avLst>
              <a:gd name="adj1" fmla="val 6643"/>
              <a:gd name="adj2" fmla="val 68918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Brace 7"/>
          <p:cNvSpPr/>
          <p:nvPr/>
        </p:nvSpPr>
        <p:spPr>
          <a:xfrm rot="5400000">
            <a:off x="3151821" y="3734106"/>
            <a:ext cx="563882" cy="1971675"/>
          </a:xfrm>
          <a:prstGeom prst="rightBrace">
            <a:avLst>
              <a:gd name="adj1" fmla="val 6643"/>
              <a:gd name="adj2" fmla="val 52493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60813" y="4501635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Frame Size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 flipH="1" flipV="1">
            <a:off x="2524124" y="4810125"/>
            <a:ext cx="1" cy="847725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2981325" y="4438002"/>
            <a:ext cx="1" cy="1219847"/>
          </a:xfrm>
          <a:prstGeom prst="line">
            <a:avLst/>
          </a:prstGeom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1800225" y="5391149"/>
            <a:ext cx="647699" cy="0"/>
          </a:xfrm>
          <a:prstGeom prst="straightConnector1">
            <a:avLst/>
          </a:prstGeom>
          <a:ln w="38100">
            <a:solidFill>
              <a:srgbClr val="00B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2981324" y="5391149"/>
            <a:ext cx="733426" cy="0"/>
          </a:xfrm>
          <a:prstGeom prst="straightConnector1">
            <a:avLst/>
          </a:prstGeom>
          <a:ln w="38100">
            <a:solidFill>
              <a:srgbClr val="00B05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447924" y="5791199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Hop Size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105400" y="4257675"/>
            <a:ext cx="158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……………..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4" name="Right Brace 23"/>
          <p:cNvSpPr/>
          <p:nvPr/>
        </p:nvSpPr>
        <p:spPr>
          <a:xfrm rot="5400000">
            <a:off x="8004808" y="3474602"/>
            <a:ext cx="563882" cy="2228849"/>
          </a:xfrm>
          <a:prstGeom prst="rightBrace">
            <a:avLst>
              <a:gd name="adj1" fmla="val 6643"/>
              <a:gd name="adj2" fmla="val 52493"/>
            </a:avLst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7172324" y="4686302"/>
            <a:ext cx="1" cy="1914523"/>
          </a:xfrm>
          <a:prstGeom prst="line">
            <a:avLst/>
          </a:prstGeom>
          <a:ln w="3810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9401174" y="4674631"/>
            <a:ext cx="1" cy="1914523"/>
          </a:xfrm>
          <a:prstGeom prst="line">
            <a:avLst/>
          </a:prstGeom>
          <a:ln w="3810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9667619" y="5233987"/>
            <a:ext cx="22206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Hamming window ensures periodicity for FFT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85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Relative Nature of Pitch and Intensity</a:t>
            </a:r>
            <a:endParaRPr lang="en-US" dirty="0"/>
          </a:p>
        </p:txBody>
      </p:sp>
      <p:pic>
        <p:nvPicPr>
          <p:cNvPr id="3074" name="Picture 2" descr="Image result for sone scal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11" y="2386013"/>
            <a:ext cx="4535861" cy="2576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8549" y="2386013"/>
            <a:ext cx="5199063" cy="31432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095466" y="2016681"/>
            <a:ext cx="37321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Bark </a:t>
            </a:r>
            <a:r>
              <a:rPr lang="en-US" dirty="0" smtClean="0"/>
              <a:t>Scale (Relative Frequency)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178549" y="5675531"/>
            <a:ext cx="5565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Bark, Mel, ERB scales are empirically determined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88862" y="1955250"/>
            <a:ext cx="36503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Sone </a:t>
            </a:r>
            <a:r>
              <a:rPr lang="en-US" dirty="0" smtClean="0"/>
              <a:t>Scale (Relative Loudness)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71525" y="5029200"/>
            <a:ext cx="44104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Sone and </a:t>
            </a:r>
            <a:r>
              <a:rPr lang="en-US" dirty="0" err="1" smtClean="0"/>
              <a:t>Phon</a:t>
            </a:r>
            <a:r>
              <a:rPr lang="en-US" dirty="0" smtClean="0"/>
              <a:t> scales are empirically determined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139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843</TotalTime>
  <Words>467</Words>
  <Application>Microsoft Office PowerPoint</Application>
  <PresentationFormat>Widescreen</PresentationFormat>
  <Paragraphs>90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Century Gothic</vt:lpstr>
      <vt:lpstr>Wingdings 3</vt:lpstr>
      <vt:lpstr>Ion</vt:lpstr>
      <vt:lpstr>Music Data Mining Finding Structure in Song</vt:lpstr>
      <vt:lpstr>Motivation</vt:lpstr>
      <vt:lpstr>Context for Music Information</vt:lpstr>
      <vt:lpstr>Computing Music Similarity</vt:lpstr>
      <vt:lpstr>Some companies that compute music similarity</vt:lpstr>
      <vt:lpstr>Examples of music similarity</vt:lpstr>
      <vt:lpstr>Different Ways to Analyze a Waveform</vt:lpstr>
      <vt:lpstr>Harmonic Analysis</vt:lpstr>
      <vt:lpstr>Relative Nature of Pitch and Intensity</vt:lpstr>
      <vt:lpstr>Harmonic Features: STFT</vt:lpstr>
      <vt:lpstr>What are MFCCs?</vt:lpstr>
      <vt:lpstr>Harmonic Features: MFCCs</vt:lpstr>
      <vt:lpstr>Basic Applications of Machine Learning: K-Means Clustering or EM</vt:lpstr>
      <vt:lpstr>From the Latin-Jazz Genre</vt:lpstr>
      <vt:lpstr>From Neo-Classical Genre</vt:lpstr>
      <vt:lpstr>Conclusions</vt:lpstr>
      <vt:lpstr>References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Data Mining Finding Structure in Song</dc:title>
  <dc:creator>Nicholas Landry</dc:creator>
  <cp:lastModifiedBy>Nicholas Landry</cp:lastModifiedBy>
  <cp:revision>56</cp:revision>
  <dcterms:created xsi:type="dcterms:W3CDTF">2018-09-29T18:22:43Z</dcterms:created>
  <dcterms:modified xsi:type="dcterms:W3CDTF">2018-11-06T22:24:00Z</dcterms:modified>
</cp:coreProperties>
</file>

<file path=docProps/thumbnail.jpeg>
</file>